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7" r:id="rId1"/>
  </p:sldMasterIdLst>
  <p:notesMasterIdLst>
    <p:notesMasterId r:id="rId17"/>
  </p:notesMasterIdLst>
  <p:handoutMasterIdLst>
    <p:handoutMasterId r:id="rId18"/>
  </p:handoutMasterIdLst>
  <p:sldIdLst>
    <p:sldId id="257" r:id="rId2"/>
    <p:sldId id="522" r:id="rId3"/>
    <p:sldId id="521" r:id="rId4"/>
    <p:sldId id="523" r:id="rId5"/>
    <p:sldId id="524" r:id="rId6"/>
    <p:sldId id="526" r:id="rId7"/>
    <p:sldId id="527" r:id="rId8"/>
    <p:sldId id="528" r:id="rId9"/>
    <p:sldId id="529" r:id="rId10"/>
    <p:sldId id="515" r:id="rId11"/>
    <p:sldId id="530" r:id="rId12"/>
    <p:sldId id="532" r:id="rId13"/>
    <p:sldId id="536" r:id="rId14"/>
    <p:sldId id="537" r:id="rId15"/>
    <p:sldId id="531" r:id="rId16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yantzin Almanza Valdez" initials="AAV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D966"/>
    <a:srgbClr val="006600"/>
    <a:srgbClr val="003399"/>
    <a:srgbClr val="0033CC"/>
    <a:srgbClr val="FFFF00"/>
    <a:srgbClr val="0066FF"/>
    <a:srgbClr val="C1C1C1"/>
    <a:srgbClr val="7F7F7F"/>
    <a:srgbClr val="525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Énfasi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Estilo claro 3 - Énfasi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12" autoAdjust="0"/>
    <p:restoredTop sz="86416" autoAdjust="0"/>
  </p:normalViewPr>
  <p:slideViewPr>
    <p:cSldViewPr>
      <p:cViewPr varScale="1">
        <p:scale>
          <a:sx n="190" d="100"/>
          <a:sy n="190" d="100"/>
        </p:scale>
        <p:origin x="128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7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19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35" y="4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AFD7E-7DF6-43E3-84F4-AEC8CD4AD3A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4" y="8829679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35" y="8829679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4E126-CDB5-452E-90A2-0C2660F0BA8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9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9F05C51-E18A-43D0-AA3C-EE3357707EC5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9A4BD2E-68B6-498C-9D40-A43C5370D0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036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BD2E-68B6-498C-9D40-A43C5370D0DA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647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6457950" y="6499432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Soberana Sans" charset="0"/>
                <a:ea typeface="Soberana Sans" charset="0"/>
                <a:cs typeface="Soberana Sans" charset="0"/>
              </a:defRPr>
            </a:lvl1pPr>
          </a:lstStyle>
          <a:p>
            <a:fld id="{E5642B9E-3BEA-439F-BF40-DCD1066C02B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5724128" y="2924370"/>
            <a:ext cx="3024336" cy="1325563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Soberana Sans" charset="0"/>
                <a:ea typeface="Soberana Sans" charset="0"/>
                <a:cs typeface="Soberana Sans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6457950" y="5805488"/>
            <a:ext cx="2057400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0" baseline="0">
                <a:latin typeface="Soberana Sans" charset="0"/>
                <a:ea typeface="Soberana Sans" charset="0"/>
                <a:cs typeface="Soberana Sans" charset="0"/>
              </a:defRPr>
            </a:lvl1pPr>
          </a:lstStyle>
          <a:p>
            <a:pPr lvl="0"/>
            <a:r>
              <a:rPr lang="en-US" dirty="0" err="1"/>
              <a:t>Mes</a:t>
            </a:r>
            <a:r>
              <a:rPr lang="en-US" dirty="0"/>
              <a:t> y </a:t>
            </a:r>
            <a:r>
              <a:rPr lang="en-US" dirty="0" err="1"/>
              <a:t>año</a:t>
            </a:r>
            <a:endParaRPr lang="en-US" dirty="0"/>
          </a:p>
        </p:txBody>
      </p:sp>
      <p:sp>
        <p:nvSpPr>
          <p:cNvPr id="21" name="Marcador de tex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4401493"/>
            <a:ext cx="3024336" cy="8349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 baseline="0">
                <a:latin typeface="Soberana Sans" charset="0"/>
                <a:ea typeface="Soberana Sans" charset="0"/>
                <a:cs typeface="Soberana Sans" charset="0"/>
              </a:defRPr>
            </a:lvl1pPr>
          </a:lstStyle>
          <a:p>
            <a:pPr lvl="0"/>
            <a:r>
              <a:rPr lang="es-ES" dirty="0"/>
              <a:t>Haga clic para </a:t>
            </a:r>
            <a:r>
              <a:rPr lang="es-MX" dirty="0"/>
              <a:t>escribir el subtítulo de la presentación</a:t>
            </a:r>
            <a:endParaRPr lang="en-US" dirty="0"/>
          </a:p>
        </p:txBody>
      </p:sp>
      <p:sp>
        <p:nvSpPr>
          <p:cNvPr id="2" name="CuadroTexto 1"/>
          <p:cNvSpPr txBox="1"/>
          <p:nvPr userDrawn="1"/>
        </p:nvSpPr>
        <p:spPr>
          <a:xfrm>
            <a:off x="141834" y="6589821"/>
            <a:ext cx="7344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gob.mx</a:t>
            </a:r>
            <a:r>
              <a:rPr lang="es-ES_tradnl" sz="9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/CNH		</a:t>
            </a:r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rondasmexico.gob.mx</a:t>
            </a:r>
            <a:r>
              <a:rPr lang="es-ES_tradnl" sz="9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		</a:t>
            </a:r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portal.cnih.cnh.gob.mx</a:t>
            </a:r>
            <a:endParaRPr lang="es-ES_tradnl" sz="9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6457950" y="6499432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Soberana Sans" charset="0"/>
                <a:ea typeface="Soberana Sans" charset="0"/>
                <a:cs typeface="Soberana Sans" charset="0"/>
              </a:defRPr>
            </a:lvl1pPr>
          </a:lstStyle>
          <a:p>
            <a:fld id="{E5642B9E-3BEA-439F-BF40-DCD1066C02B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5724128" y="2924370"/>
            <a:ext cx="3024336" cy="1325563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Soberana Sans" charset="0"/>
                <a:ea typeface="Soberana Sans" charset="0"/>
                <a:cs typeface="Soberana Sans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6457950" y="5805488"/>
            <a:ext cx="2057400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0" baseline="0">
                <a:latin typeface="Soberana Sans" charset="0"/>
                <a:ea typeface="Soberana Sans" charset="0"/>
                <a:cs typeface="Soberana Sans" charset="0"/>
              </a:defRPr>
            </a:lvl1pPr>
          </a:lstStyle>
          <a:p>
            <a:pPr lvl="0"/>
            <a:r>
              <a:rPr lang="en-US" dirty="0" err="1"/>
              <a:t>Mes</a:t>
            </a:r>
            <a:r>
              <a:rPr lang="en-US" dirty="0"/>
              <a:t> y </a:t>
            </a:r>
            <a:r>
              <a:rPr lang="en-US" dirty="0" err="1"/>
              <a:t>año</a:t>
            </a:r>
            <a:endParaRPr lang="en-US" dirty="0"/>
          </a:p>
        </p:txBody>
      </p:sp>
      <p:sp>
        <p:nvSpPr>
          <p:cNvPr id="21" name="Marcador de tex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4401493"/>
            <a:ext cx="3024336" cy="8349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 baseline="0">
                <a:latin typeface="Soberana Sans" charset="0"/>
                <a:ea typeface="Soberana Sans" charset="0"/>
                <a:cs typeface="Soberana Sans" charset="0"/>
              </a:defRPr>
            </a:lvl1pPr>
          </a:lstStyle>
          <a:p>
            <a:pPr lvl="0"/>
            <a:r>
              <a:rPr lang="es-ES" dirty="0"/>
              <a:t>Haga clic para </a:t>
            </a:r>
            <a:r>
              <a:rPr lang="es-MX" dirty="0"/>
              <a:t>escribir el subtítulo de la presentación</a:t>
            </a:r>
            <a:endParaRPr lang="en-US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141834" y="6589821"/>
            <a:ext cx="7344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gob.mx</a:t>
            </a:r>
            <a:r>
              <a:rPr lang="es-ES_tradnl" sz="9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/CNH		</a:t>
            </a:r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rondasmexico.gob.mx</a:t>
            </a:r>
            <a:r>
              <a:rPr lang="es-ES_tradnl" sz="9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		</a:t>
            </a:r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portal.cnih.cnh.gob.mx</a:t>
            </a:r>
            <a:endParaRPr lang="es-ES_tradnl" sz="9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6457950" y="6499432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Soberana Sans" charset="0"/>
                <a:ea typeface="Soberana Sans" charset="0"/>
                <a:cs typeface="Soberana Sans" charset="0"/>
              </a:defRPr>
            </a:lvl1pPr>
          </a:lstStyle>
          <a:p>
            <a:fld id="{E5642B9E-3BEA-439F-BF40-DCD1066C02B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5724128" y="2924370"/>
            <a:ext cx="3024336" cy="1325563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Soberana Sans" charset="0"/>
                <a:ea typeface="Soberana Sans" charset="0"/>
                <a:cs typeface="Soberana Sans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6457950" y="5805488"/>
            <a:ext cx="2057400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0" baseline="0">
                <a:latin typeface="Soberana Sans" charset="0"/>
                <a:ea typeface="Soberana Sans" charset="0"/>
                <a:cs typeface="Soberana Sans" charset="0"/>
              </a:defRPr>
            </a:lvl1pPr>
          </a:lstStyle>
          <a:p>
            <a:pPr lvl="0"/>
            <a:r>
              <a:rPr lang="en-US" dirty="0" err="1"/>
              <a:t>Mes</a:t>
            </a:r>
            <a:r>
              <a:rPr lang="en-US" dirty="0"/>
              <a:t> y </a:t>
            </a:r>
            <a:r>
              <a:rPr lang="en-US" dirty="0" err="1"/>
              <a:t>año</a:t>
            </a:r>
            <a:endParaRPr lang="en-US" dirty="0"/>
          </a:p>
        </p:txBody>
      </p:sp>
      <p:sp>
        <p:nvSpPr>
          <p:cNvPr id="21" name="Marcador de tex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4401493"/>
            <a:ext cx="3024336" cy="8349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 baseline="0">
                <a:latin typeface="Soberana Sans" charset="0"/>
                <a:ea typeface="Soberana Sans" charset="0"/>
                <a:cs typeface="Soberana Sans" charset="0"/>
              </a:defRPr>
            </a:lvl1pPr>
          </a:lstStyle>
          <a:p>
            <a:pPr lvl="0"/>
            <a:r>
              <a:rPr lang="es-ES" dirty="0"/>
              <a:t>Haga clic para </a:t>
            </a:r>
            <a:r>
              <a:rPr lang="es-MX" dirty="0"/>
              <a:t>escribir el subtítulo de la presentación</a:t>
            </a:r>
            <a:endParaRPr lang="en-US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141834" y="6589821"/>
            <a:ext cx="7344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gob.mx</a:t>
            </a:r>
            <a:r>
              <a:rPr lang="es-ES_tradnl" sz="9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/CNH		</a:t>
            </a:r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rondasmexico.gob.mx</a:t>
            </a:r>
            <a:r>
              <a:rPr lang="es-ES_tradnl" sz="9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		</a:t>
            </a:r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portal.cnih.cnh.gob.mx</a:t>
            </a:r>
            <a:endParaRPr lang="es-ES_tradnl" sz="9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26916" y="260648"/>
            <a:ext cx="6823670" cy="394239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12"/>
          </p:nvPr>
        </p:nvSpPr>
        <p:spPr>
          <a:xfrm>
            <a:off x="628650" y="1125538"/>
            <a:ext cx="7886700" cy="5256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141834" y="6589821"/>
            <a:ext cx="7344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gob.mx</a:t>
            </a:r>
            <a:r>
              <a:rPr lang="es-ES_tradnl" sz="9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/CNH		</a:t>
            </a:r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rondasmexico.gob.mx</a:t>
            </a:r>
            <a:r>
              <a:rPr lang="es-ES_tradnl" sz="9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		</a:t>
            </a:r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portal.cnih.cnh.gob.mx</a:t>
            </a:r>
            <a:endParaRPr lang="es-ES_tradnl" sz="9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4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interior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>
          <a:xfrm>
            <a:off x="628650" y="1125538"/>
            <a:ext cx="7886700" cy="5256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9" name="Título 7"/>
          <p:cNvSpPr>
            <a:spLocks noGrp="1"/>
          </p:cNvSpPr>
          <p:nvPr>
            <p:ph type="title"/>
          </p:nvPr>
        </p:nvSpPr>
        <p:spPr>
          <a:xfrm>
            <a:off x="626916" y="260648"/>
            <a:ext cx="6823670" cy="394239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141834" y="6589821"/>
            <a:ext cx="7344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gob.mx</a:t>
            </a:r>
            <a:r>
              <a:rPr lang="es-ES_tradnl" sz="9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/CNH		</a:t>
            </a:r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rondasmexico.gob.mx</a:t>
            </a:r>
            <a:r>
              <a:rPr lang="es-ES_tradnl" sz="9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		</a:t>
            </a:r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portal.cnih.cnh.gob.mx</a:t>
            </a:r>
            <a:endParaRPr lang="es-ES_tradnl" sz="9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interior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Marcador de contenido 9"/>
          <p:cNvSpPr>
            <a:spLocks noGrp="1"/>
          </p:cNvSpPr>
          <p:nvPr>
            <p:ph sz="quarter" idx="13"/>
          </p:nvPr>
        </p:nvSpPr>
        <p:spPr>
          <a:xfrm>
            <a:off x="628650" y="1096740"/>
            <a:ext cx="3871342" cy="52562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2pPr>
            <a:lvl3pP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11" name="Marcador de contenido 9"/>
          <p:cNvSpPr>
            <a:spLocks noGrp="1"/>
          </p:cNvSpPr>
          <p:nvPr>
            <p:ph sz="quarter" idx="14"/>
          </p:nvPr>
        </p:nvSpPr>
        <p:spPr>
          <a:xfrm>
            <a:off x="4644009" y="1096740"/>
            <a:ext cx="3871342" cy="52562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2pPr>
            <a:lvl3pP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12" name="Título 7"/>
          <p:cNvSpPr>
            <a:spLocks noGrp="1"/>
          </p:cNvSpPr>
          <p:nvPr>
            <p:ph type="title"/>
          </p:nvPr>
        </p:nvSpPr>
        <p:spPr>
          <a:xfrm>
            <a:off x="626916" y="260648"/>
            <a:ext cx="6823670" cy="394239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141834" y="6589821"/>
            <a:ext cx="7344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gob.mx</a:t>
            </a:r>
            <a:r>
              <a:rPr lang="es-ES_tradnl" sz="9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/CNH		</a:t>
            </a:r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rondasmexico.gob.mx</a:t>
            </a:r>
            <a:r>
              <a:rPr lang="es-ES_tradnl" sz="9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		</a:t>
            </a:r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portal.cnih.cnh.gob.mx</a:t>
            </a:r>
            <a:endParaRPr lang="es-ES_tradnl" sz="9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4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26916" y="260648"/>
            <a:ext cx="6823670" cy="394239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oberana Sans" charset="0"/>
                <a:ea typeface="Soberana Sans" charset="0"/>
                <a:cs typeface="Soberana Sans" charset="0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141834" y="6589821"/>
            <a:ext cx="7344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gob.mx</a:t>
            </a:r>
            <a:r>
              <a:rPr lang="es-ES_tradnl" sz="9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/CNH		</a:t>
            </a:r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rondasmexico.gob.mx</a:t>
            </a:r>
            <a:r>
              <a:rPr lang="es-ES_tradnl" sz="9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		</a:t>
            </a:r>
            <a:r>
              <a:rPr lang="es-ES_tradnl" sz="9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portal.cnih.cnh.gob.mx</a:t>
            </a:r>
            <a:endParaRPr lang="es-ES_tradnl" sz="9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1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número de diapositiva 14"/>
          <p:cNvSpPr>
            <a:spLocks noGrp="1"/>
          </p:cNvSpPr>
          <p:nvPr>
            <p:ph type="sldNum" sz="quarter" idx="4"/>
          </p:nvPr>
        </p:nvSpPr>
        <p:spPr>
          <a:xfrm>
            <a:off x="6457950" y="6468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2B9E-3BEA-439F-BF40-DCD1066C02B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1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3" r:id="rId2"/>
    <p:sldLayoutId id="2147483684" r:id="rId3"/>
    <p:sldLayoutId id="2147483679" r:id="rId4"/>
    <p:sldLayoutId id="2147483680" r:id="rId5"/>
    <p:sldLayoutId id="2147483681" r:id="rId6"/>
    <p:sldLayoutId id="2147483682" r:id="rId7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4932040" y="4489027"/>
            <a:ext cx="40476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charset="0"/>
                <a:ea typeface="Soberana Sans" charset="0"/>
                <a:cs typeface="Soberana Sans" charset="0"/>
              </a:rPr>
              <a:t>Oficialía Mayor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>
          <a:xfrm>
            <a:off x="6660232" y="5805264"/>
            <a:ext cx="2057400" cy="360362"/>
          </a:xfrm>
        </p:spPr>
        <p:txBody>
          <a:bodyPr/>
          <a:lstStyle/>
          <a:p>
            <a:r>
              <a:rPr lang="es-MX" dirty="0"/>
              <a:t>Mayo 2018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380CAE-F714-457D-90D7-96F29DF9B9AA}"/>
              </a:ext>
            </a:extLst>
          </p:cNvPr>
          <p:cNvSpPr txBox="1"/>
          <p:nvPr/>
        </p:nvSpPr>
        <p:spPr>
          <a:xfrm>
            <a:off x="5220072" y="270892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Análisis para definición de Estrategia Jurídica para aplicación de disposiciones para el autosuficiencia Presupuestal de la CNH </a:t>
            </a:r>
          </a:p>
        </p:txBody>
      </p:sp>
    </p:spTree>
    <p:extLst>
      <p:ext uri="{BB962C8B-B14F-4D97-AF65-F5344CB8AC3E}">
        <p14:creationId xmlns:p14="http://schemas.microsoft.com/office/powerpoint/2010/main" val="170734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7632848" cy="394239"/>
          </a:xfrm>
        </p:spPr>
        <p:txBody>
          <a:bodyPr/>
          <a:lstStyle/>
          <a:p>
            <a:r>
              <a:rPr lang="es-MX" dirty="0"/>
              <a:t>Mecánica del proceso de recuperación y destino de aprovechamientos (actual)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F740D1-B769-47F0-828A-A7CA4E6B1399}"/>
              </a:ext>
            </a:extLst>
          </p:cNvPr>
          <p:cNvSpPr txBox="1"/>
          <p:nvPr/>
        </p:nvSpPr>
        <p:spPr>
          <a:xfrm>
            <a:off x="4427984" y="1700808"/>
            <a:ext cx="46085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CNH propone a la SHCP mediante la Subsecretaría de Ingresos los aprovechamientos requeridos al inicio de cada año.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Los aprovechamientos son autorizados por la Subsecretaría de Ingresos (SSI) para el año calendario que se solicitan.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El 100% de los aprovechamientos ingresan a TESOFE.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32D0DD-0CC7-473F-8C5F-93F25936EAFA}"/>
              </a:ext>
            </a:extLst>
          </p:cNvPr>
          <p:cNvSpPr txBox="1"/>
          <p:nvPr/>
        </p:nvSpPr>
        <p:spPr>
          <a:xfrm>
            <a:off x="179512" y="4077072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La SSI valida que el monto acumulado de aprovechamientos excede lo establecido en la Ley de Ingresos de la Federación registrando así los Ingresos Excedentes.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La validación emitida por la SSI se incluye en la petición de dictamen que deberá autorizar la Subsecretaría de Egresos </a:t>
            </a:r>
            <a:r>
              <a:rPr lang="es-MX" sz="1400"/>
              <a:t>(SSE</a:t>
            </a:r>
            <a:r>
              <a:rPr lang="es-MX" sz="1400" dirty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Al contar con la resolución favorable de la SSE se realiza la adecuación presupuestaria para recuperar los Ingresos Excedentes como ampliación líquida en la CNH.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En caso de existir remanente de presupuesto al finalizar el año se podrá transferir recurso al fideicomiso hasta su techo legal.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En caso de que el recurso remanente sea mayor al que resulte del gasto de la CNH y la transferencia la fideicomiso éste se deberá transferir a la TESOFE.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80796AF-BCB6-4307-A713-46AB5503D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02290"/>
            <a:ext cx="3949107" cy="2768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724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D383D4-B8DF-4B8D-8DF3-FE1DD37F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761411F-3632-4FF1-B00A-B21F55B43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24744"/>
            <a:ext cx="4945310" cy="45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92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8A7068A-76C7-44F5-A7F8-8D12AF57B4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73CDE60-DA9C-4F64-B7B8-771B3A436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CNH genera aprovechamientos que se depositan en la TESOFE</a:t>
            </a:r>
          </a:p>
        </p:txBody>
      </p:sp>
      <p:sp>
        <p:nvSpPr>
          <p:cNvPr id="4" name="Cilindro 3">
            <a:extLst>
              <a:ext uri="{FF2B5EF4-FFF2-40B4-BE49-F238E27FC236}">
                <a16:creationId xmlns:a16="http://schemas.microsoft.com/office/drawing/2014/main" id="{5516F7C2-A3B3-4AE9-8597-1307910B70FD}"/>
              </a:ext>
            </a:extLst>
          </p:cNvPr>
          <p:cNvSpPr/>
          <p:nvPr/>
        </p:nvSpPr>
        <p:spPr>
          <a:xfrm>
            <a:off x="2267744" y="1196752"/>
            <a:ext cx="648072" cy="86409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TESOFE</a:t>
            </a:r>
          </a:p>
        </p:txBody>
      </p:sp>
      <p:sp>
        <p:nvSpPr>
          <p:cNvPr id="5" name="Cilindro 4">
            <a:extLst>
              <a:ext uri="{FF2B5EF4-FFF2-40B4-BE49-F238E27FC236}">
                <a16:creationId xmlns:a16="http://schemas.microsoft.com/office/drawing/2014/main" id="{8F2FC21C-6CBA-44D5-B0B7-2E4D7301C0B6}"/>
              </a:ext>
            </a:extLst>
          </p:cNvPr>
          <p:cNvSpPr/>
          <p:nvPr/>
        </p:nvSpPr>
        <p:spPr>
          <a:xfrm>
            <a:off x="4716016" y="2214465"/>
            <a:ext cx="648072" cy="864096"/>
          </a:xfrm>
          <a:prstGeom prst="can">
            <a:avLst/>
          </a:prstGeom>
          <a:solidFill>
            <a:srgbClr val="0070C0">
              <a:alpha val="25000"/>
            </a:srgbClr>
          </a:solidFill>
          <a:effectLst>
            <a:glow rad="1270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/>
              <a:t>Presupuesto CNH</a:t>
            </a:r>
          </a:p>
        </p:txBody>
      </p:sp>
      <p:sp>
        <p:nvSpPr>
          <p:cNvPr id="6" name="Cilindro 5">
            <a:extLst>
              <a:ext uri="{FF2B5EF4-FFF2-40B4-BE49-F238E27FC236}">
                <a16:creationId xmlns:a16="http://schemas.microsoft.com/office/drawing/2014/main" id="{7F23AAE8-5F75-4462-BC1B-6D092F05FE21}"/>
              </a:ext>
            </a:extLst>
          </p:cNvPr>
          <p:cNvSpPr/>
          <p:nvPr/>
        </p:nvSpPr>
        <p:spPr>
          <a:xfrm>
            <a:off x="2205072" y="3861048"/>
            <a:ext cx="648072" cy="864096"/>
          </a:xfrm>
          <a:prstGeom prst="can">
            <a:avLst/>
          </a:prstGeom>
          <a:solidFill>
            <a:srgbClr val="00FFCC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/>
              <a:t>Gasto operativo</a:t>
            </a:r>
          </a:p>
        </p:txBody>
      </p:sp>
      <p:sp>
        <p:nvSpPr>
          <p:cNvPr id="7" name="Cilindro 6">
            <a:extLst>
              <a:ext uri="{FF2B5EF4-FFF2-40B4-BE49-F238E27FC236}">
                <a16:creationId xmlns:a16="http://schemas.microsoft.com/office/drawing/2014/main" id="{90AC4309-447C-405F-B314-B08EA34C4D1D}"/>
              </a:ext>
            </a:extLst>
          </p:cNvPr>
          <p:cNvSpPr/>
          <p:nvPr/>
        </p:nvSpPr>
        <p:spPr>
          <a:xfrm>
            <a:off x="4038751" y="3841002"/>
            <a:ext cx="648072" cy="864096"/>
          </a:xfrm>
          <a:prstGeom prst="can">
            <a:avLst/>
          </a:prstGeom>
          <a:solidFill>
            <a:srgbClr val="FFD966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" dirty="0"/>
              <a:t>Aportaciones al FCNH</a:t>
            </a:r>
          </a:p>
        </p:txBody>
      </p:sp>
      <p:sp>
        <p:nvSpPr>
          <p:cNvPr id="8" name="Cilindro 7">
            <a:extLst>
              <a:ext uri="{FF2B5EF4-FFF2-40B4-BE49-F238E27FC236}">
                <a16:creationId xmlns:a16="http://schemas.microsoft.com/office/drawing/2014/main" id="{362C5C8B-218B-48CB-904F-8E6DF7E93DA4}"/>
              </a:ext>
            </a:extLst>
          </p:cNvPr>
          <p:cNvSpPr/>
          <p:nvPr/>
        </p:nvSpPr>
        <p:spPr>
          <a:xfrm>
            <a:off x="5872430" y="3841002"/>
            <a:ext cx="648072" cy="864096"/>
          </a:xfrm>
          <a:prstGeom prst="can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SHCP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2BD247D-23B4-404B-A6E7-20DF0B37C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14120"/>
            <a:ext cx="1090374" cy="629360"/>
          </a:xfrm>
          <a:prstGeom prst="rect">
            <a:avLst/>
          </a:prstGeom>
        </p:spPr>
      </p:pic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AB6E1ECD-7CAD-4101-B91B-901648E64598}"/>
              </a:ext>
            </a:extLst>
          </p:cNvPr>
          <p:cNvSpPr/>
          <p:nvPr/>
        </p:nvSpPr>
        <p:spPr>
          <a:xfrm rot="5400000">
            <a:off x="2447764" y="861835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lecha: doblada hacia arriba 16">
            <a:extLst>
              <a:ext uri="{FF2B5EF4-FFF2-40B4-BE49-F238E27FC236}">
                <a16:creationId xmlns:a16="http://schemas.microsoft.com/office/drawing/2014/main" id="{CFA39158-41B0-4B95-911F-0130F2D6C0AC}"/>
              </a:ext>
            </a:extLst>
          </p:cNvPr>
          <p:cNvSpPr/>
          <p:nvPr/>
        </p:nvSpPr>
        <p:spPr>
          <a:xfrm rot="5400000">
            <a:off x="3312287" y="1426673"/>
            <a:ext cx="477221" cy="20422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: a la derecha con bandas 18">
            <a:extLst>
              <a:ext uri="{FF2B5EF4-FFF2-40B4-BE49-F238E27FC236}">
                <a16:creationId xmlns:a16="http://schemas.microsoft.com/office/drawing/2014/main" id="{6B66C956-B72B-4D5A-BCDF-880376B428CB}"/>
              </a:ext>
            </a:extLst>
          </p:cNvPr>
          <p:cNvSpPr/>
          <p:nvPr/>
        </p:nvSpPr>
        <p:spPr>
          <a:xfrm rot="5400000">
            <a:off x="2265344" y="3328647"/>
            <a:ext cx="436847" cy="3504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: a la derecha con bandas 19">
            <a:extLst>
              <a:ext uri="{FF2B5EF4-FFF2-40B4-BE49-F238E27FC236}">
                <a16:creationId xmlns:a16="http://schemas.microsoft.com/office/drawing/2014/main" id="{23BF9416-2F17-41FB-92D4-859A1E1E736A}"/>
              </a:ext>
            </a:extLst>
          </p:cNvPr>
          <p:cNvSpPr/>
          <p:nvPr/>
        </p:nvSpPr>
        <p:spPr>
          <a:xfrm rot="5400000">
            <a:off x="4144363" y="3328812"/>
            <a:ext cx="436847" cy="3504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: a la derecha con bandas 20">
            <a:extLst>
              <a:ext uri="{FF2B5EF4-FFF2-40B4-BE49-F238E27FC236}">
                <a16:creationId xmlns:a16="http://schemas.microsoft.com/office/drawing/2014/main" id="{6DC2718B-5E9D-40AE-964F-A5C80C6FB16A}"/>
              </a:ext>
            </a:extLst>
          </p:cNvPr>
          <p:cNvSpPr/>
          <p:nvPr/>
        </p:nvSpPr>
        <p:spPr>
          <a:xfrm rot="5400000">
            <a:off x="5978042" y="3328647"/>
            <a:ext cx="436847" cy="3504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51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8A7068A-76C7-44F5-A7F8-8D12AF57B4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73CDE60-DA9C-4F64-B7B8-771B3A43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16" y="188640"/>
            <a:ext cx="6823670" cy="394239"/>
          </a:xfrm>
        </p:spPr>
        <p:txBody>
          <a:bodyPr/>
          <a:lstStyle/>
          <a:p>
            <a:r>
              <a:rPr lang="es-MX" dirty="0"/>
              <a:t>La CNH recupera Ingresos Excedentes con el dictamen de la SSE como ampliación líquida a su presupuesto</a:t>
            </a:r>
          </a:p>
        </p:txBody>
      </p:sp>
      <p:sp>
        <p:nvSpPr>
          <p:cNvPr id="4" name="Cilindro 3">
            <a:extLst>
              <a:ext uri="{FF2B5EF4-FFF2-40B4-BE49-F238E27FC236}">
                <a16:creationId xmlns:a16="http://schemas.microsoft.com/office/drawing/2014/main" id="{5516F7C2-A3B3-4AE9-8597-1307910B70FD}"/>
              </a:ext>
            </a:extLst>
          </p:cNvPr>
          <p:cNvSpPr/>
          <p:nvPr/>
        </p:nvSpPr>
        <p:spPr>
          <a:xfrm>
            <a:off x="2267744" y="1196752"/>
            <a:ext cx="648072" cy="86409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TESOFE</a:t>
            </a:r>
          </a:p>
        </p:txBody>
      </p:sp>
      <p:sp>
        <p:nvSpPr>
          <p:cNvPr id="5" name="Cilindro 4">
            <a:extLst>
              <a:ext uri="{FF2B5EF4-FFF2-40B4-BE49-F238E27FC236}">
                <a16:creationId xmlns:a16="http://schemas.microsoft.com/office/drawing/2014/main" id="{8F2FC21C-6CBA-44D5-B0B7-2E4D7301C0B6}"/>
              </a:ext>
            </a:extLst>
          </p:cNvPr>
          <p:cNvSpPr/>
          <p:nvPr/>
        </p:nvSpPr>
        <p:spPr>
          <a:xfrm>
            <a:off x="4716016" y="2214465"/>
            <a:ext cx="648072" cy="864096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/>
              <a:t>Presupuesto CNH</a:t>
            </a:r>
          </a:p>
        </p:txBody>
      </p:sp>
      <p:sp>
        <p:nvSpPr>
          <p:cNvPr id="6" name="Cilindro 5">
            <a:extLst>
              <a:ext uri="{FF2B5EF4-FFF2-40B4-BE49-F238E27FC236}">
                <a16:creationId xmlns:a16="http://schemas.microsoft.com/office/drawing/2014/main" id="{7F23AAE8-5F75-4462-BC1B-6D092F05FE21}"/>
              </a:ext>
            </a:extLst>
          </p:cNvPr>
          <p:cNvSpPr/>
          <p:nvPr/>
        </p:nvSpPr>
        <p:spPr>
          <a:xfrm>
            <a:off x="2205072" y="3861048"/>
            <a:ext cx="648072" cy="864096"/>
          </a:xfrm>
          <a:prstGeom prst="can">
            <a:avLst/>
          </a:prstGeom>
          <a:solidFill>
            <a:srgbClr val="00FFCC">
              <a:alpha val="25000"/>
            </a:srgbClr>
          </a:solidFill>
          <a:effectLst>
            <a:glow rad="127000">
              <a:schemeClr val="accent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/>
              <a:t>Gasto operativo</a:t>
            </a:r>
          </a:p>
        </p:txBody>
      </p:sp>
      <p:sp>
        <p:nvSpPr>
          <p:cNvPr id="7" name="Cilindro 6">
            <a:extLst>
              <a:ext uri="{FF2B5EF4-FFF2-40B4-BE49-F238E27FC236}">
                <a16:creationId xmlns:a16="http://schemas.microsoft.com/office/drawing/2014/main" id="{90AC4309-447C-405F-B314-B08EA34C4D1D}"/>
              </a:ext>
            </a:extLst>
          </p:cNvPr>
          <p:cNvSpPr/>
          <p:nvPr/>
        </p:nvSpPr>
        <p:spPr>
          <a:xfrm>
            <a:off x="4038751" y="3841002"/>
            <a:ext cx="648072" cy="864096"/>
          </a:xfrm>
          <a:prstGeom prst="can">
            <a:avLst/>
          </a:prstGeom>
          <a:solidFill>
            <a:srgbClr val="FFD966">
              <a:alpha val="25000"/>
            </a:srgbClr>
          </a:solidFill>
          <a:effectLst>
            <a:glow rad="127000">
              <a:schemeClr val="accent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" dirty="0"/>
              <a:t>Aportaciones al FCNH</a:t>
            </a:r>
          </a:p>
        </p:txBody>
      </p:sp>
      <p:sp>
        <p:nvSpPr>
          <p:cNvPr id="8" name="Cilindro 7">
            <a:extLst>
              <a:ext uri="{FF2B5EF4-FFF2-40B4-BE49-F238E27FC236}">
                <a16:creationId xmlns:a16="http://schemas.microsoft.com/office/drawing/2014/main" id="{362C5C8B-218B-48CB-904F-8E6DF7E93DA4}"/>
              </a:ext>
            </a:extLst>
          </p:cNvPr>
          <p:cNvSpPr/>
          <p:nvPr/>
        </p:nvSpPr>
        <p:spPr>
          <a:xfrm>
            <a:off x="5872430" y="3841002"/>
            <a:ext cx="648072" cy="864096"/>
          </a:xfrm>
          <a:prstGeom prst="can">
            <a:avLst/>
          </a:prstGeom>
          <a:solidFill>
            <a:srgbClr val="FF0000">
              <a:alpha val="25000"/>
            </a:srgbClr>
          </a:solidFill>
          <a:effectLst>
            <a:glow rad="127000">
              <a:schemeClr val="accent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SHCP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2BD247D-23B4-404B-A6E7-20DF0B37C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14120"/>
            <a:ext cx="1090374" cy="6293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334FCC8-F99C-43F6-9FAA-1331EBDC8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696" y="1314120"/>
            <a:ext cx="1114050" cy="58779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FA83E28-BD8E-41EB-B86B-030A7DA28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060848"/>
            <a:ext cx="2309503" cy="1105883"/>
          </a:xfrm>
          <a:prstGeom prst="rect">
            <a:avLst/>
          </a:prstGeom>
        </p:spPr>
      </p:pic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AB6E1ECD-7CAD-4101-B91B-901648E64598}"/>
              </a:ext>
            </a:extLst>
          </p:cNvPr>
          <p:cNvSpPr/>
          <p:nvPr/>
        </p:nvSpPr>
        <p:spPr>
          <a:xfrm rot="5400000">
            <a:off x="2447764" y="861835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lecha: doblada hacia arriba 16">
            <a:extLst>
              <a:ext uri="{FF2B5EF4-FFF2-40B4-BE49-F238E27FC236}">
                <a16:creationId xmlns:a16="http://schemas.microsoft.com/office/drawing/2014/main" id="{CFA39158-41B0-4B95-911F-0130F2D6C0AC}"/>
              </a:ext>
            </a:extLst>
          </p:cNvPr>
          <p:cNvSpPr/>
          <p:nvPr/>
        </p:nvSpPr>
        <p:spPr>
          <a:xfrm rot="5400000">
            <a:off x="3312287" y="1426673"/>
            <a:ext cx="477221" cy="20422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: a la derecha con bandas 18">
            <a:extLst>
              <a:ext uri="{FF2B5EF4-FFF2-40B4-BE49-F238E27FC236}">
                <a16:creationId xmlns:a16="http://schemas.microsoft.com/office/drawing/2014/main" id="{6B66C956-B72B-4D5A-BCDF-880376B428CB}"/>
              </a:ext>
            </a:extLst>
          </p:cNvPr>
          <p:cNvSpPr/>
          <p:nvPr/>
        </p:nvSpPr>
        <p:spPr>
          <a:xfrm rot="5400000">
            <a:off x="2265344" y="3328647"/>
            <a:ext cx="436847" cy="3504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: a la derecha con bandas 19">
            <a:extLst>
              <a:ext uri="{FF2B5EF4-FFF2-40B4-BE49-F238E27FC236}">
                <a16:creationId xmlns:a16="http://schemas.microsoft.com/office/drawing/2014/main" id="{23BF9416-2F17-41FB-92D4-859A1E1E736A}"/>
              </a:ext>
            </a:extLst>
          </p:cNvPr>
          <p:cNvSpPr/>
          <p:nvPr/>
        </p:nvSpPr>
        <p:spPr>
          <a:xfrm rot="5400000">
            <a:off x="4144363" y="3328812"/>
            <a:ext cx="436847" cy="3504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: a la derecha con bandas 20">
            <a:extLst>
              <a:ext uri="{FF2B5EF4-FFF2-40B4-BE49-F238E27FC236}">
                <a16:creationId xmlns:a16="http://schemas.microsoft.com/office/drawing/2014/main" id="{6DC2718B-5E9D-40AE-964F-A5C80C6FB16A}"/>
              </a:ext>
            </a:extLst>
          </p:cNvPr>
          <p:cNvSpPr/>
          <p:nvPr/>
        </p:nvSpPr>
        <p:spPr>
          <a:xfrm rot="5400000">
            <a:off x="5978042" y="3328647"/>
            <a:ext cx="436847" cy="3504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76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8A7068A-76C7-44F5-A7F8-8D12AF57B4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73CDE60-DA9C-4F64-B7B8-771B3A43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16" y="188640"/>
            <a:ext cx="6823670" cy="394239"/>
          </a:xfrm>
        </p:spPr>
        <p:txBody>
          <a:bodyPr/>
          <a:lstStyle/>
          <a:p>
            <a:r>
              <a:rPr lang="es-MX" dirty="0"/>
              <a:t>La CNH utiliza su presupuesto para pago del gasto operativo, aportación al fideicomiso y transferencia a la SHCP (Ramo 23)</a:t>
            </a:r>
          </a:p>
        </p:txBody>
      </p:sp>
      <p:sp>
        <p:nvSpPr>
          <p:cNvPr id="4" name="Cilindro 3">
            <a:extLst>
              <a:ext uri="{FF2B5EF4-FFF2-40B4-BE49-F238E27FC236}">
                <a16:creationId xmlns:a16="http://schemas.microsoft.com/office/drawing/2014/main" id="{5516F7C2-A3B3-4AE9-8597-1307910B70FD}"/>
              </a:ext>
            </a:extLst>
          </p:cNvPr>
          <p:cNvSpPr/>
          <p:nvPr/>
        </p:nvSpPr>
        <p:spPr>
          <a:xfrm>
            <a:off x="2267744" y="1196752"/>
            <a:ext cx="648072" cy="86409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TESOFE</a:t>
            </a:r>
          </a:p>
        </p:txBody>
      </p:sp>
      <p:sp>
        <p:nvSpPr>
          <p:cNvPr id="5" name="Cilindro 4">
            <a:extLst>
              <a:ext uri="{FF2B5EF4-FFF2-40B4-BE49-F238E27FC236}">
                <a16:creationId xmlns:a16="http://schemas.microsoft.com/office/drawing/2014/main" id="{8F2FC21C-6CBA-44D5-B0B7-2E4D7301C0B6}"/>
              </a:ext>
            </a:extLst>
          </p:cNvPr>
          <p:cNvSpPr/>
          <p:nvPr/>
        </p:nvSpPr>
        <p:spPr>
          <a:xfrm>
            <a:off x="4716016" y="2214465"/>
            <a:ext cx="648072" cy="864096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/>
              <a:t>Presupuesto CNH</a:t>
            </a:r>
          </a:p>
        </p:txBody>
      </p:sp>
      <p:sp>
        <p:nvSpPr>
          <p:cNvPr id="6" name="Cilindro 5">
            <a:extLst>
              <a:ext uri="{FF2B5EF4-FFF2-40B4-BE49-F238E27FC236}">
                <a16:creationId xmlns:a16="http://schemas.microsoft.com/office/drawing/2014/main" id="{7F23AAE8-5F75-4462-BC1B-6D092F05FE21}"/>
              </a:ext>
            </a:extLst>
          </p:cNvPr>
          <p:cNvSpPr/>
          <p:nvPr/>
        </p:nvSpPr>
        <p:spPr>
          <a:xfrm>
            <a:off x="2205072" y="3861048"/>
            <a:ext cx="648072" cy="864096"/>
          </a:xfrm>
          <a:prstGeom prst="can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/>
              <a:t>Gasto operativo</a:t>
            </a:r>
          </a:p>
        </p:txBody>
      </p:sp>
      <p:sp>
        <p:nvSpPr>
          <p:cNvPr id="7" name="Cilindro 6">
            <a:extLst>
              <a:ext uri="{FF2B5EF4-FFF2-40B4-BE49-F238E27FC236}">
                <a16:creationId xmlns:a16="http://schemas.microsoft.com/office/drawing/2014/main" id="{90AC4309-447C-405F-B314-B08EA34C4D1D}"/>
              </a:ext>
            </a:extLst>
          </p:cNvPr>
          <p:cNvSpPr/>
          <p:nvPr/>
        </p:nvSpPr>
        <p:spPr>
          <a:xfrm>
            <a:off x="4038751" y="3841002"/>
            <a:ext cx="648072" cy="864096"/>
          </a:xfrm>
          <a:prstGeom prst="can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" dirty="0"/>
              <a:t>Aportaciones al FCNH</a:t>
            </a:r>
          </a:p>
        </p:txBody>
      </p:sp>
      <p:sp>
        <p:nvSpPr>
          <p:cNvPr id="8" name="Cilindro 7">
            <a:extLst>
              <a:ext uri="{FF2B5EF4-FFF2-40B4-BE49-F238E27FC236}">
                <a16:creationId xmlns:a16="http://schemas.microsoft.com/office/drawing/2014/main" id="{362C5C8B-218B-48CB-904F-8E6DF7E93DA4}"/>
              </a:ext>
            </a:extLst>
          </p:cNvPr>
          <p:cNvSpPr/>
          <p:nvPr/>
        </p:nvSpPr>
        <p:spPr>
          <a:xfrm>
            <a:off x="5872430" y="3841002"/>
            <a:ext cx="648072" cy="864096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SHCP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2BD247D-23B4-404B-A6E7-20DF0B37C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14120"/>
            <a:ext cx="1090374" cy="6293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334FCC8-F99C-43F6-9FAA-1331EBDC8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696" y="1314120"/>
            <a:ext cx="1114050" cy="58779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FA83E28-BD8E-41EB-B86B-030A7DA28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060848"/>
            <a:ext cx="2309503" cy="110588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FB66CB0-B1BA-40CE-B678-8A7BEBD1F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721" y="4890923"/>
            <a:ext cx="1098791" cy="93368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5F49DC4-32C9-4AF7-9108-EF38F7C22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973" y="4890923"/>
            <a:ext cx="1213614" cy="10312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D443227-DBCF-4062-9EDC-357037C40C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2120" y="4890923"/>
            <a:ext cx="1242242" cy="1049509"/>
          </a:xfrm>
          <a:prstGeom prst="rect">
            <a:avLst/>
          </a:prstGeom>
        </p:spPr>
      </p:pic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AB6E1ECD-7CAD-4101-B91B-901648E64598}"/>
              </a:ext>
            </a:extLst>
          </p:cNvPr>
          <p:cNvSpPr/>
          <p:nvPr/>
        </p:nvSpPr>
        <p:spPr>
          <a:xfrm rot="5400000">
            <a:off x="2447764" y="861835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lecha: doblada hacia arriba 16">
            <a:extLst>
              <a:ext uri="{FF2B5EF4-FFF2-40B4-BE49-F238E27FC236}">
                <a16:creationId xmlns:a16="http://schemas.microsoft.com/office/drawing/2014/main" id="{CFA39158-41B0-4B95-911F-0130F2D6C0AC}"/>
              </a:ext>
            </a:extLst>
          </p:cNvPr>
          <p:cNvSpPr/>
          <p:nvPr/>
        </p:nvSpPr>
        <p:spPr>
          <a:xfrm rot="5400000">
            <a:off x="3312287" y="1426673"/>
            <a:ext cx="477221" cy="20422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: a la derecha con bandas 18">
            <a:extLst>
              <a:ext uri="{FF2B5EF4-FFF2-40B4-BE49-F238E27FC236}">
                <a16:creationId xmlns:a16="http://schemas.microsoft.com/office/drawing/2014/main" id="{6B66C956-B72B-4D5A-BCDF-880376B428CB}"/>
              </a:ext>
            </a:extLst>
          </p:cNvPr>
          <p:cNvSpPr/>
          <p:nvPr/>
        </p:nvSpPr>
        <p:spPr>
          <a:xfrm rot="5400000">
            <a:off x="2265344" y="3328647"/>
            <a:ext cx="436847" cy="3504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: a la derecha con bandas 19">
            <a:extLst>
              <a:ext uri="{FF2B5EF4-FFF2-40B4-BE49-F238E27FC236}">
                <a16:creationId xmlns:a16="http://schemas.microsoft.com/office/drawing/2014/main" id="{23BF9416-2F17-41FB-92D4-859A1E1E736A}"/>
              </a:ext>
            </a:extLst>
          </p:cNvPr>
          <p:cNvSpPr/>
          <p:nvPr/>
        </p:nvSpPr>
        <p:spPr>
          <a:xfrm rot="5400000">
            <a:off x="4144363" y="3328812"/>
            <a:ext cx="436847" cy="3504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: a la derecha con bandas 20">
            <a:extLst>
              <a:ext uri="{FF2B5EF4-FFF2-40B4-BE49-F238E27FC236}">
                <a16:creationId xmlns:a16="http://schemas.microsoft.com/office/drawing/2014/main" id="{6DC2718B-5E9D-40AE-964F-A5C80C6FB16A}"/>
              </a:ext>
            </a:extLst>
          </p:cNvPr>
          <p:cNvSpPr/>
          <p:nvPr/>
        </p:nvSpPr>
        <p:spPr>
          <a:xfrm rot="5400000">
            <a:off x="5978042" y="3328647"/>
            <a:ext cx="436847" cy="3504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85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D383D4-B8DF-4B8D-8DF3-FE1DD37F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FF31D2-A2B6-4536-8A00-A66B4A6BF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052736"/>
            <a:ext cx="4740164" cy="474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2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D383D4-B8DF-4B8D-8DF3-FE1DD37F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2E05B60-7FAF-488A-885F-5AD47D08D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052736"/>
            <a:ext cx="476206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68475" y="2500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D383D4-B8DF-4B8D-8DF3-FE1DD37F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Base Legal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41F420-2E68-4597-96F4-BBFE4DCF3553}"/>
              </a:ext>
            </a:extLst>
          </p:cNvPr>
          <p:cNvSpPr txBox="1"/>
          <p:nvPr/>
        </p:nvSpPr>
        <p:spPr>
          <a:xfrm>
            <a:off x="1331640" y="1208268"/>
            <a:ext cx="525658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000" dirty="0"/>
              <a:t>Constitución Política de los Estados Unidos Mexicanos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000" dirty="0"/>
              <a:t>Ley de los Órganos Reguladores Coordinados en Materia Energética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es-MX" sz="2000" dirty="0"/>
              <a:t>Ley de Ingresos de la Federación 2018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es-MX" sz="2000" dirty="0"/>
              <a:t>Ley Federal de Presupuesto y Responsabilidad Hacendaria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es-MX" sz="2000" dirty="0"/>
              <a:t>Reglamento de la Ley Federal de Presupuesto y Responsabilidad Hacendaria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266700" algn="l"/>
              </a:tabLst>
            </a:pPr>
            <a:endParaRPr lang="es-MX" sz="2000" dirty="0"/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266700" algn="l"/>
              </a:tabLst>
            </a:pP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ADF1C6-C267-4FE7-9603-CE71457B18B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868144" y="4293096"/>
            <a:ext cx="2990106" cy="199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363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68475" y="2500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D383D4-B8DF-4B8D-8DF3-FE1DD37F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Base Legal – Constitución Política de los Estados Unidos Mexicanos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4C2813-4B02-45FB-93BC-546CC4C2FAC0}"/>
              </a:ext>
            </a:extLst>
          </p:cNvPr>
          <p:cNvSpPr txBox="1"/>
          <p:nvPr/>
        </p:nvSpPr>
        <p:spPr>
          <a:xfrm>
            <a:off x="1043608" y="1868631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Artículo 28</a:t>
            </a:r>
            <a:r>
              <a:rPr lang="es-MX" dirty="0"/>
              <a:t>, párrafo octavo crea a los órganos reguladores coordinados en materia energética denominados Comisión Nacional de Hidrocarburos y Comisión Reguladora de Energía, en los términos que determine la ley.</a:t>
            </a:r>
          </a:p>
        </p:txBody>
      </p:sp>
    </p:spTree>
    <p:extLst>
      <p:ext uri="{BB962C8B-B14F-4D97-AF65-F5344CB8AC3E}">
        <p14:creationId xmlns:p14="http://schemas.microsoft.com/office/powerpoint/2010/main" val="11417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D383D4-B8DF-4B8D-8DF3-FE1DD37F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16" y="116632"/>
            <a:ext cx="6823670" cy="648072"/>
          </a:xfrm>
        </p:spPr>
        <p:txBody>
          <a:bodyPr/>
          <a:lstStyle/>
          <a:p>
            <a:r>
              <a:rPr lang="es-MX" dirty="0"/>
              <a:t>Base Legal – Ley de los Órganos Reguladores Coordinados en Materia Energética (LOECME)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B9672E-A93A-4486-9F75-352C07EB2714}"/>
              </a:ext>
            </a:extLst>
          </p:cNvPr>
          <p:cNvSpPr txBox="1"/>
          <p:nvPr/>
        </p:nvSpPr>
        <p:spPr>
          <a:xfrm>
            <a:off x="438350" y="1473746"/>
            <a:ext cx="83101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400" b="1" dirty="0"/>
              <a:t>Artículo 3</a:t>
            </a:r>
            <a:r>
              <a:rPr lang="es-MX" sz="1400" dirty="0"/>
              <a:t>, da autonomía técnica, operativa y de gestión así como la facultad de disponer de los ingresos derivados de los derechos y los aprovechamientos por los servicios que prestan.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400" b="1" dirty="0"/>
              <a:t>Artículo 22 fracción VI</a:t>
            </a:r>
            <a:r>
              <a:rPr lang="es-MX" sz="1400" dirty="0"/>
              <a:t>, le da atribuciones para disponer de los ingresos derivados de los derechos y aprovechamientos que se establezcan para financiar su presupuesto.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400" b="1" dirty="0"/>
              <a:t>Artículo 29</a:t>
            </a:r>
            <a:r>
              <a:rPr lang="es-MX" sz="1400" dirty="0"/>
              <a:t>, establece que los órganos reguladores podrán disponer de los ingresos derivados de los derechos y aprovechamientos para financiar su presupuesto total.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400" b="1" dirty="0"/>
              <a:t>Artículo 30</a:t>
            </a:r>
            <a:r>
              <a:rPr lang="es-MX" sz="1400" dirty="0"/>
              <a:t>, obliga a los órganos reguladores a sujetarse a lo establecido en la Ley Federal de Presupuesto y Responsabilidad Hacendaria.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400" b="1" dirty="0"/>
              <a:t>Artículo 31</a:t>
            </a:r>
            <a:r>
              <a:rPr lang="es-MX" sz="1400" dirty="0"/>
              <a:t>, crea el fideicomiso y establece características: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MX" sz="1400" dirty="0"/>
              <a:t>Se puede transferir al finalizar el año el saldo remanente de ingresos propios.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MX" sz="1400" dirty="0"/>
              <a:t>Sirve para cubrir gastos necesarios para cumplir sus funciones en ejercicios posteriores.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MX" sz="1400" dirty="0"/>
              <a:t>Se podrán acumular hasta tres veces el presupuesto aprobado para el último ejercicio fiscal.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MX" sz="1400" dirty="0"/>
              <a:t>Define obligaciones administrativas como el informe trimestral, contabilidad y transparencia.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400" b="1" dirty="0"/>
              <a:t>Artículo 32</a:t>
            </a:r>
            <a:r>
              <a:rPr lang="es-MX" sz="1400" dirty="0"/>
              <a:t>, establece la obligación de la Cámara de Diputados de proveer el presupuesto suficiente para cubrir los capítulos de servicios personales, materiales y suministros, y servicios generales necesarios para cumplir sus funciones. </a:t>
            </a:r>
          </a:p>
        </p:txBody>
      </p:sp>
    </p:spTree>
    <p:extLst>
      <p:ext uri="{BB962C8B-B14F-4D97-AF65-F5344CB8AC3E}">
        <p14:creationId xmlns:p14="http://schemas.microsoft.com/office/powerpoint/2010/main" val="152975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D383D4-B8DF-4B8D-8DF3-FE1DD37F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16" y="154441"/>
            <a:ext cx="6823670" cy="394239"/>
          </a:xfrm>
        </p:spPr>
        <p:txBody>
          <a:bodyPr/>
          <a:lstStyle/>
          <a:p>
            <a:r>
              <a:rPr lang="es-MX" dirty="0"/>
              <a:t>Base Legal – Ley de Ingresos de la Federación para el ejercicios fiscal de 2018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0B4B4A-8DA5-4E9F-8FF5-E7D438E36745}"/>
              </a:ext>
            </a:extLst>
          </p:cNvPr>
          <p:cNvSpPr txBox="1"/>
          <p:nvPr/>
        </p:nvSpPr>
        <p:spPr>
          <a:xfrm>
            <a:off x="755577" y="1340768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/>
              <a:t>Artículo 1</a:t>
            </a:r>
            <a:r>
              <a:rPr lang="es-MX" dirty="0"/>
              <a:t>, 6.23.02, establece los ingresos que por concepto de aprovechamientos se deben considerar para integración de ingresos de la federación, en el caso de la Comisión Nacional de Hidrocarburos establece 0.0 (cero).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/>
              <a:t>Artículo 10</a:t>
            </a:r>
            <a:r>
              <a:rPr lang="es-MX" dirty="0"/>
              <a:t>,  otorga a la Secretaría de Hacienda y Crédito Público la autorización para fijar o modificar los aprovechamientos que se cobrarán en el 2018, así mismo las condiciones para autorizar los aprovechamientos.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/>
              <a:t>Artículo 12</a:t>
            </a:r>
            <a:r>
              <a:rPr lang="es-MX" dirty="0"/>
              <a:t>, los ingresos que se recuden durante el ejercicio fiscal se deberán concentrar en la TESOFE (Artículo 22 de la Ley de Tesorería de la Federación).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/>
              <a:t>Artículo 18</a:t>
            </a:r>
            <a:r>
              <a:rPr lang="es-MX" dirty="0"/>
              <a:t>, los ingresos acumulados en exceso a lo previsto en el articulo 1 de esta Ley se deberán aplicar en términos de la Ley Federal de Presupuesto y Responsabilidad Hacendaria (Ingresos excedentes).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/>
              <a:t>Artículo 19</a:t>
            </a:r>
            <a:r>
              <a:rPr lang="es-MX" dirty="0"/>
              <a:t>, la clasificación de los ingresos excedentes es: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MX" dirty="0"/>
              <a:t>Ingresos inherentes a las funciones.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MX" dirty="0"/>
              <a:t>Ingresos no inherentes a las funciones.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MX" dirty="0"/>
              <a:t>Ingresos de carácter excepcional.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MX" dirty="0"/>
              <a:t>Ingresos de los poderes Legislativo y Judicial de la Federación.</a:t>
            </a:r>
          </a:p>
        </p:txBody>
      </p:sp>
    </p:spTree>
    <p:extLst>
      <p:ext uri="{BB962C8B-B14F-4D97-AF65-F5344CB8AC3E}">
        <p14:creationId xmlns:p14="http://schemas.microsoft.com/office/powerpoint/2010/main" val="252185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D383D4-B8DF-4B8D-8DF3-FE1DD37F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16" y="188640"/>
            <a:ext cx="6823670" cy="394239"/>
          </a:xfrm>
        </p:spPr>
        <p:txBody>
          <a:bodyPr/>
          <a:lstStyle/>
          <a:p>
            <a:r>
              <a:rPr lang="es-MX" dirty="0"/>
              <a:t>Base Legal – Ley Federal de Presupuesto y Responsabilidad Hacendaria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F7BC03-3020-4BDA-BA19-214B396CB432}"/>
              </a:ext>
            </a:extLst>
          </p:cNvPr>
          <p:cNvSpPr txBox="1"/>
          <p:nvPr/>
        </p:nvSpPr>
        <p:spPr>
          <a:xfrm>
            <a:off x="755577" y="1268760"/>
            <a:ext cx="7416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/>
              <a:t>Artículo 2</a:t>
            </a:r>
            <a:r>
              <a:rPr lang="es-MX" dirty="0"/>
              <a:t>, fracciones VIII y XXX, define a los órganos reguladores coordinados en materia energética como Dependencia y los ingresos excedentes como los obtenidos en exceso a lo aprobado en la Ley de Ingresos.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/>
              <a:t>Artículo 19</a:t>
            </a:r>
            <a:r>
              <a:rPr lang="es-MX" dirty="0"/>
              <a:t>, autoriza a la Secretaría de Hacienda y Crédito Público a realizar erogaciones no aprobadas en el Presupuesto de Egresos, incluso con cargo a los ingresos excedentes, en su penúltimo párrafo refiere a que las erogaciones adicionales se podrán autorizar a los ejecutores del gasto siempre que no afecten negativamente el equilibrio presupuestario o aumenten el déficit.</a:t>
            </a:r>
          </a:p>
          <a:p>
            <a:pPr algn="just"/>
            <a:r>
              <a:rPr lang="es-MX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7315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D383D4-B8DF-4B8D-8DF3-FE1DD37F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16" y="154441"/>
            <a:ext cx="6823670" cy="394239"/>
          </a:xfrm>
        </p:spPr>
        <p:txBody>
          <a:bodyPr/>
          <a:lstStyle/>
          <a:p>
            <a:r>
              <a:rPr lang="es-MX" dirty="0"/>
              <a:t>Base Legal – Reglamento de la Ley Federal de Presupuesto y Responsabilidad Hacendaria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3DC3FC-0F7F-4458-A1CA-705DD159FE9A}"/>
              </a:ext>
            </a:extLst>
          </p:cNvPr>
          <p:cNvSpPr txBox="1"/>
          <p:nvPr/>
        </p:nvSpPr>
        <p:spPr>
          <a:xfrm>
            <a:off x="755576" y="1268760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Artículo 93</a:t>
            </a:r>
            <a:r>
              <a:rPr lang="es-MX" dirty="0"/>
              <a:t>, fracción V, las ampliaciones líquidas generan una adecuación presupuestaria en términos del artículo 108 de este Reglamento.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Artículo 96</a:t>
            </a:r>
            <a:r>
              <a:rPr lang="es-MX" dirty="0"/>
              <a:t>, La SHCP comunicará las adecuaciones presupuestarias a través del sistema de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Artículo 108</a:t>
            </a:r>
            <a:r>
              <a:rPr lang="es-MX" dirty="0"/>
              <a:t>, las dependencias que obtengan ingresos excedentes deberán concentrarlos en la TESOFE.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Artículo 109</a:t>
            </a:r>
            <a:r>
              <a:rPr lang="es-MX" dirty="0"/>
              <a:t>, establece que se deberá presentar solicitud de dictamen a la SHCP para la recuperación de los ingresos excedentes.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Artículo 110</a:t>
            </a:r>
            <a:r>
              <a:rPr lang="es-MX" dirty="0"/>
              <a:t>, enuncia las condiciones que deberán existir para obtener un dictamen favorable de los ingresos excedentes a recuperar.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Artículo 111</a:t>
            </a:r>
            <a:r>
              <a:rPr lang="es-MX" dirty="0"/>
              <a:t>, fechas y condiciones de recuperación de ingresos excedentes.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Artículo 112</a:t>
            </a:r>
            <a:r>
              <a:rPr lang="es-MX" dirty="0"/>
              <a:t>, actuar de la SHCP y de la Dependencia una vez verificados los requisitos para la dictaminación y la ampliación presupuestaria. Incluye la facultad de la SHCP de negar la autorización si esta afecta negativamente el equilibrio presupuestario.</a:t>
            </a:r>
          </a:p>
        </p:txBody>
      </p:sp>
    </p:spTree>
    <p:extLst>
      <p:ext uri="{BB962C8B-B14F-4D97-AF65-F5344CB8AC3E}">
        <p14:creationId xmlns:p14="http://schemas.microsoft.com/office/powerpoint/2010/main" val="225975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2B9E-3BEA-439F-BF40-DCD1066C02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D383D4-B8DF-4B8D-8DF3-FE1DD37F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94F4513-AA74-41A3-9516-D2511BE50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980728"/>
            <a:ext cx="4587003" cy="45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7403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CNH">
  <a:themeElements>
    <a:clrScheme name="CNH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8A8D8C"/>
      </a:accent3>
      <a:accent4>
        <a:srgbClr val="63666A"/>
      </a:accent4>
      <a:accent5>
        <a:srgbClr val="BA0C2F"/>
      </a:accent5>
      <a:accent6>
        <a:srgbClr val="007A33"/>
      </a:accent6>
      <a:hlink>
        <a:srgbClr val="5F5F5F"/>
      </a:hlink>
      <a:folHlink>
        <a:srgbClr val="919191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5E9358DF-CBB4-9E4D-8BAB-E1FAD55AE8F3}" vid="{D8A0792E-B88D-4B4D-8D17-438CD488365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CNH_Template_PPT_4-3</Template>
  <TotalTime>3111</TotalTime>
  <Words>1082</Words>
  <Application>Microsoft Office PowerPoint</Application>
  <PresentationFormat>Presentación en pantalla (4:3)</PresentationFormat>
  <Paragraphs>93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Open Sans</vt:lpstr>
      <vt:lpstr>Soberana Sans</vt:lpstr>
      <vt:lpstr>Times New Roman</vt:lpstr>
      <vt:lpstr>Wingdings</vt:lpstr>
      <vt:lpstr>Plantilla CNH</vt:lpstr>
      <vt:lpstr>Presentación de PowerPoint</vt:lpstr>
      <vt:lpstr>Contenido</vt:lpstr>
      <vt:lpstr>Base Legal</vt:lpstr>
      <vt:lpstr>Base Legal – Constitución Política de los Estados Unidos Mexicanos</vt:lpstr>
      <vt:lpstr>Base Legal – Ley de los Órganos Reguladores Coordinados en Materia Energética (LOECME)</vt:lpstr>
      <vt:lpstr>Base Legal – Ley de Ingresos de la Federación para el ejercicios fiscal de 2018</vt:lpstr>
      <vt:lpstr>Base Legal – Ley Federal de Presupuesto y Responsabilidad Hacendaria</vt:lpstr>
      <vt:lpstr>Base Legal – Reglamento de la Ley Federal de Presupuesto y Responsabilidad Hacendaria</vt:lpstr>
      <vt:lpstr>Contenido</vt:lpstr>
      <vt:lpstr>Mecánica del proceso de recuperación y destino de aprovechamientos (actual)</vt:lpstr>
      <vt:lpstr>Contenido</vt:lpstr>
      <vt:lpstr>La CNH genera aprovechamientos que se depositan en la TESOFE</vt:lpstr>
      <vt:lpstr>La CNH recupera Ingresos Excedentes con el dictamen de la SSE como ampliación líquida a su presupuesto</vt:lpstr>
      <vt:lpstr>La CNH utiliza su presupuesto para pago del gasto operativo, aportación al fideicomiso y transferencia a la SHCP (Ramo 23)</vt:lpstr>
      <vt:lpstr>Contenido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Fideicomiso de la Comisión Nacional de Hidrocarburos</dc:title>
  <dc:creator>Luis Alberto De La Torre Benitez</dc:creator>
  <cp:lastModifiedBy>Óscar Emilio Mendoza Serena</cp:lastModifiedBy>
  <cp:revision>241</cp:revision>
  <cp:lastPrinted>2017-10-31T19:10:06Z</cp:lastPrinted>
  <dcterms:created xsi:type="dcterms:W3CDTF">2017-05-02T14:24:06Z</dcterms:created>
  <dcterms:modified xsi:type="dcterms:W3CDTF">2018-09-18T14:51:30Z</dcterms:modified>
</cp:coreProperties>
</file>